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62" r:id="rId3"/>
    <p:sldId id="263" r:id="rId4"/>
    <p:sldId id="257" r:id="rId5"/>
    <p:sldId id="258" r:id="rId6"/>
    <p:sldId id="259" r:id="rId7"/>
    <p:sldId id="260" r:id="rId8"/>
    <p:sldId id="261" r:id="rId9"/>
    <p:sldId id="266" r:id="rId10"/>
    <p:sldId id="264" r:id="rId11"/>
  </p:sldIdLst>
  <p:sldSz cx="9144000" cy="6858000" type="screen4x3"/>
  <p:notesSz cx="9236075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enee" initials="R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10-07T11:16:05.029" idx="1">
    <p:pos x="4032" y="1035"/>
    <p:text>visual instead of naked eye</p:tex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31638" y="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B742E3-F5EE-4CC8-B253-D3C0E9AE56E3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31638" y="651391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FD40C9-BC44-4553-A20B-2A5D249C8B0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6145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31638" y="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6821E9-3AE4-48CC-B1D9-D0DFF3FD1403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03538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3608" y="3257550"/>
            <a:ext cx="738886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31638" y="651391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05E50-D194-461E-BB22-895FC085839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0749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The </a:t>
            </a:r>
            <a:r>
              <a:rPr lang="en-CA" dirty="0" err="1"/>
              <a:t>chromameter</a:t>
            </a:r>
            <a:r>
              <a:rPr lang="en-CA" baseline="0" dirty="0"/>
              <a:t> is a tool for precise and objective assessment of surface color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005E50-D194-461E-BB22-895FC0858391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607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74555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902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6084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6124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4522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4150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19900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1561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4192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5583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0379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D21BF-AACF-44AE-968E-C879CFB0669A}" type="datetimeFigureOut">
              <a:rPr lang="en-CA" smtClean="0"/>
              <a:t>2023-06-22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2743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504" y="188640"/>
            <a:ext cx="8892480" cy="1440160"/>
          </a:xfrm>
        </p:spPr>
        <p:txBody>
          <a:bodyPr>
            <a:normAutofit fontScale="90000"/>
          </a:bodyPr>
          <a:lstStyle/>
          <a:p>
            <a:r>
              <a:rPr lang="fr-CA" dirty="0" err="1"/>
              <a:t>Chromameter</a:t>
            </a:r>
            <a:r>
              <a:rPr lang="fr-CA" dirty="0"/>
              <a:t> </a:t>
            </a:r>
            <a:r>
              <a:rPr lang="fr-CA" dirty="0" err="1"/>
              <a:t>measurements</a:t>
            </a:r>
            <a:br>
              <a:rPr lang="fr-CA" dirty="0"/>
            </a:br>
            <a:r>
              <a:rPr lang="fr-CA" dirty="0"/>
              <a:t>for </a:t>
            </a:r>
            <a:r>
              <a:rPr lang="fr-CA" dirty="0" err="1"/>
              <a:t>determination</a:t>
            </a:r>
            <a:r>
              <a:rPr lang="fr-CA" dirty="0"/>
              <a:t> of carapace conditions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544" y="2132856"/>
            <a:ext cx="8208912" cy="396044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fr-CA" dirty="0" err="1"/>
              <a:t>Measurement</a:t>
            </a:r>
            <a:r>
              <a:rPr lang="fr-CA" dirty="0"/>
              <a:t> </a:t>
            </a:r>
            <a:r>
              <a:rPr lang="fr-CA" dirty="0" err="1"/>
              <a:t>was</a:t>
            </a:r>
            <a:r>
              <a:rPr lang="fr-CA" dirty="0"/>
              <a:t> </a:t>
            </a:r>
            <a:r>
              <a:rPr lang="fr-CA" dirty="0" err="1"/>
              <a:t>done</a:t>
            </a:r>
            <a:r>
              <a:rPr lang="fr-CA" dirty="0"/>
              <a:t> as an </a:t>
            </a:r>
            <a:r>
              <a:rPr lang="fr-CA" dirty="0" err="1"/>
              <a:t>average</a:t>
            </a:r>
            <a:r>
              <a:rPr lang="fr-CA" dirty="0"/>
              <a:t> of </a:t>
            </a:r>
            <a:r>
              <a:rPr lang="fr-CA" dirty="0" err="1"/>
              <a:t>three</a:t>
            </a:r>
            <a:r>
              <a:rPr lang="fr-CA" dirty="0"/>
              <a:t> </a:t>
            </a:r>
            <a:r>
              <a:rPr lang="fr-CA" dirty="0" err="1"/>
              <a:t>consecutive</a:t>
            </a:r>
            <a:r>
              <a:rPr lang="fr-CA" dirty="0"/>
              <a:t> </a:t>
            </a:r>
            <a:r>
              <a:rPr lang="fr-CA" dirty="0" err="1"/>
              <a:t>measurements</a:t>
            </a:r>
            <a:r>
              <a:rPr lang="fr-CA" dirty="0"/>
              <a:t> </a:t>
            </a:r>
            <a:r>
              <a:rPr lang="fr-CA" dirty="0" err="1"/>
              <a:t>with</a:t>
            </a:r>
            <a:r>
              <a:rPr lang="fr-CA" dirty="0"/>
              <a:t> a Konica-MinoltaCR-400 chroma </a:t>
            </a:r>
            <a:r>
              <a:rPr lang="fr-CA" dirty="0" err="1"/>
              <a:t>meter</a:t>
            </a:r>
            <a:r>
              <a:rPr lang="fr-CA" dirty="0"/>
              <a:t> (</a:t>
            </a:r>
            <a:r>
              <a:rPr lang="fr-CA" dirty="0" err="1"/>
              <a:t>with</a:t>
            </a:r>
            <a:r>
              <a:rPr lang="fr-CA" dirty="0"/>
              <a:t> CIELAB </a:t>
            </a:r>
            <a:r>
              <a:rPr lang="fr-CA" dirty="0" err="1"/>
              <a:t>color</a:t>
            </a:r>
            <a:r>
              <a:rPr lang="fr-CA" dirty="0"/>
              <a:t> </a:t>
            </a:r>
            <a:r>
              <a:rPr lang="fr-CA" dirty="0" err="1"/>
              <a:t>space</a:t>
            </a:r>
            <a:r>
              <a:rPr lang="fr-CA" dirty="0"/>
              <a:t>, L*a*b*) on 5 </a:t>
            </a:r>
            <a:r>
              <a:rPr lang="fr-CA" dirty="0" err="1"/>
              <a:t>different</a:t>
            </a:r>
            <a:r>
              <a:rPr lang="fr-CA" dirty="0"/>
              <a:t> parts of the body (one on the dorsal </a:t>
            </a:r>
            <a:r>
              <a:rPr lang="fr-CA" dirty="0" err="1"/>
              <a:t>side</a:t>
            </a:r>
            <a:r>
              <a:rPr lang="fr-CA" dirty="0"/>
              <a:t> and 4 on the ventral </a:t>
            </a:r>
            <a:r>
              <a:rPr lang="fr-CA" dirty="0" err="1"/>
              <a:t>side</a:t>
            </a:r>
            <a:r>
              <a:rPr lang="fr-CA" dirty="0"/>
              <a:t> of the body) as </a:t>
            </a:r>
            <a:r>
              <a:rPr lang="fr-CA" dirty="0" err="1"/>
              <a:t>follows</a:t>
            </a:r>
            <a:r>
              <a:rPr lang="fr-CA" dirty="0"/>
              <a:t>:</a:t>
            </a:r>
          </a:p>
          <a:p>
            <a:pPr algn="l"/>
            <a:r>
              <a:rPr lang="fr-CA" dirty="0"/>
              <a:t>1: Intestinal </a:t>
            </a:r>
            <a:r>
              <a:rPr lang="fr-CA" dirty="0" err="1"/>
              <a:t>region</a:t>
            </a:r>
            <a:r>
              <a:rPr lang="fr-CA" dirty="0"/>
              <a:t> of the carapace</a:t>
            </a:r>
          </a:p>
          <a:p>
            <a:pPr algn="l"/>
            <a:r>
              <a:rPr lang="fr-CA" dirty="0"/>
              <a:t>2: 3rd segment of the abdomen</a:t>
            </a:r>
          </a:p>
          <a:p>
            <a:pPr algn="l"/>
            <a:r>
              <a:rPr lang="fr-CA" dirty="0"/>
              <a:t>3: </a:t>
            </a:r>
            <a:r>
              <a:rPr lang="fr-CA" dirty="0" err="1"/>
              <a:t>Tracic</a:t>
            </a:r>
            <a:r>
              <a:rPr lang="fr-CA" dirty="0"/>
              <a:t> sternite</a:t>
            </a:r>
          </a:p>
          <a:p>
            <a:pPr algn="l"/>
            <a:r>
              <a:rPr lang="fr-CA" dirty="0"/>
              <a:t>4: middle of the </a:t>
            </a:r>
            <a:r>
              <a:rPr lang="fr-CA" dirty="0" err="1"/>
              <a:t>merus</a:t>
            </a:r>
            <a:r>
              <a:rPr lang="fr-CA" dirty="0"/>
              <a:t> of the 2</a:t>
            </a:r>
            <a:r>
              <a:rPr lang="fr-CA" baseline="30000" dirty="0"/>
              <a:t>nd</a:t>
            </a:r>
            <a:r>
              <a:rPr lang="fr-CA" dirty="0"/>
              <a:t> </a:t>
            </a:r>
            <a:r>
              <a:rPr lang="fr-CA" dirty="0" err="1"/>
              <a:t>pereopod</a:t>
            </a:r>
            <a:endParaRPr lang="fr-CA" dirty="0"/>
          </a:p>
          <a:p>
            <a:pPr algn="l"/>
            <a:r>
              <a:rPr lang="fr-CA" dirty="0"/>
              <a:t>5: </a:t>
            </a:r>
            <a:r>
              <a:rPr lang="fr-CA" dirty="0" err="1"/>
              <a:t>lower</a:t>
            </a:r>
            <a:r>
              <a:rPr lang="fr-CA" dirty="0"/>
              <a:t> ventral </a:t>
            </a:r>
            <a:r>
              <a:rPr lang="fr-CA" dirty="0" err="1"/>
              <a:t>side</a:t>
            </a:r>
            <a:r>
              <a:rPr lang="fr-CA" dirty="0"/>
              <a:t> of the </a:t>
            </a:r>
            <a:r>
              <a:rPr lang="fr-CA" dirty="0" err="1"/>
              <a:t>cheliped</a:t>
            </a:r>
            <a:endParaRPr lang="fr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97901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/>
          <a:p>
            <a:r>
              <a:rPr lang="fr-CA" dirty="0"/>
              <a:t>Notes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484784"/>
            <a:ext cx="8229600" cy="4464496"/>
          </a:xfrm>
        </p:spPr>
        <p:txBody>
          <a:bodyPr>
            <a:normAutofit fontScale="85000" lnSpcReduction="20000"/>
          </a:bodyPr>
          <a:lstStyle/>
          <a:p>
            <a:r>
              <a:rPr lang="fr-CA" dirty="0"/>
              <a:t>The </a:t>
            </a:r>
            <a:r>
              <a:rPr lang="fr-CA" dirty="0" err="1"/>
              <a:t>study</a:t>
            </a:r>
            <a:r>
              <a:rPr lang="fr-CA" dirty="0"/>
              <a:t> </a:t>
            </a:r>
            <a:r>
              <a:rPr lang="fr-CA" dirty="0" err="1"/>
              <a:t>started</a:t>
            </a:r>
            <a:r>
              <a:rPr lang="fr-CA" dirty="0"/>
              <a:t> in </a:t>
            </a:r>
            <a:r>
              <a:rPr lang="fr-CA" dirty="0" err="1"/>
              <a:t>September</a:t>
            </a:r>
            <a:r>
              <a:rPr lang="fr-CA" dirty="0"/>
              <a:t> 2015 </a:t>
            </a:r>
            <a:r>
              <a:rPr lang="fr-CA" dirty="0" err="1"/>
              <a:t>during</a:t>
            </a:r>
            <a:r>
              <a:rPr lang="fr-CA" dirty="0"/>
              <a:t> </a:t>
            </a:r>
            <a:r>
              <a:rPr lang="fr-CA" dirty="0" err="1"/>
              <a:t>tagging</a:t>
            </a:r>
            <a:r>
              <a:rPr lang="fr-CA" dirty="0"/>
              <a:t> </a:t>
            </a:r>
            <a:r>
              <a:rPr lang="fr-CA" dirty="0" err="1"/>
              <a:t>project</a:t>
            </a:r>
            <a:r>
              <a:rPr lang="fr-CA" dirty="0"/>
              <a:t> on CSS </a:t>
            </a:r>
            <a:r>
              <a:rPr lang="fr-CA" dirty="0" err="1"/>
              <a:t>Perley</a:t>
            </a:r>
            <a:r>
              <a:rPr lang="fr-CA" dirty="0"/>
              <a:t>. </a:t>
            </a:r>
            <a:r>
              <a:rPr lang="fr-CA" dirty="0" err="1"/>
              <a:t>Approximately</a:t>
            </a:r>
            <a:r>
              <a:rPr lang="fr-CA" dirty="0"/>
              <a:t> </a:t>
            </a:r>
            <a:r>
              <a:rPr lang="fr-CA" dirty="0" err="1"/>
              <a:t>two</a:t>
            </a:r>
            <a:r>
              <a:rPr lang="fr-CA" dirty="0"/>
              <a:t> </a:t>
            </a:r>
            <a:r>
              <a:rPr lang="fr-CA" dirty="0" err="1"/>
              <a:t>hundred</a:t>
            </a:r>
            <a:r>
              <a:rPr lang="fr-CA" dirty="0"/>
              <a:t> </a:t>
            </a:r>
            <a:r>
              <a:rPr lang="fr-CA" dirty="0" err="1"/>
              <a:t>fifty</a:t>
            </a:r>
            <a:r>
              <a:rPr lang="fr-CA" dirty="0"/>
              <a:t> (250) </a:t>
            </a:r>
            <a:r>
              <a:rPr lang="fr-CA" dirty="0" err="1"/>
              <a:t>adult</a:t>
            </a:r>
            <a:r>
              <a:rPr lang="fr-CA" dirty="0"/>
              <a:t> males </a:t>
            </a:r>
            <a:r>
              <a:rPr lang="fr-CA" dirty="0" err="1"/>
              <a:t>were</a:t>
            </a:r>
            <a:r>
              <a:rPr lang="fr-CA" dirty="0"/>
              <a:t> </a:t>
            </a:r>
            <a:r>
              <a:rPr lang="fr-CA" dirty="0" err="1"/>
              <a:t>measured</a:t>
            </a:r>
            <a:r>
              <a:rPr lang="fr-CA" dirty="0"/>
              <a:t>.</a:t>
            </a:r>
          </a:p>
          <a:p>
            <a:r>
              <a:rPr lang="fr-CA" dirty="0"/>
              <a:t>The </a:t>
            </a:r>
            <a:r>
              <a:rPr lang="fr-CA" dirty="0" err="1"/>
              <a:t>preliminary</a:t>
            </a:r>
            <a:r>
              <a:rPr lang="fr-CA" dirty="0"/>
              <a:t> </a:t>
            </a:r>
            <a:r>
              <a:rPr lang="fr-CA" dirty="0" err="1"/>
              <a:t>analysis</a:t>
            </a:r>
            <a:r>
              <a:rPr lang="fr-CA" dirty="0"/>
              <a:t> </a:t>
            </a:r>
            <a:r>
              <a:rPr lang="fr-CA" dirty="0" err="1"/>
              <a:t>will</a:t>
            </a:r>
            <a:r>
              <a:rPr lang="fr-CA" dirty="0"/>
              <a:t> </a:t>
            </a:r>
            <a:r>
              <a:rPr lang="fr-CA" dirty="0" err="1"/>
              <a:t>be</a:t>
            </a:r>
            <a:r>
              <a:rPr lang="fr-CA" dirty="0"/>
              <a:t> </a:t>
            </a:r>
            <a:r>
              <a:rPr lang="fr-CA" dirty="0" err="1"/>
              <a:t>conducted</a:t>
            </a:r>
            <a:r>
              <a:rPr lang="fr-CA" dirty="0"/>
              <a:t> in 2015 and </a:t>
            </a:r>
            <a:r>
              <a:rPr lang="fr-CA" dirty="0" err="1"/>
              <a:t>sampling</a:t>
            </a:r>
            <a:r>
              <a:rPr lang="fr-CA" dirty="0"/>
              <a:t> </a:t>
            </a:r>
            <a:r>
              <a:rPr lang="fr-CA" dirty="0" err="1"/>
              <a:t>resumes</a:t>
            </a:r>
            <a:r>
              <a:rPr lang="fr-CA" dirty="0"/>
              <a:t> in 2016 (</a:t>
            </a:r>
            <a:r>
              <a:rPr lang="fr-CA" dirty="0" err="1"/>
              <a:t>during</a:t>
            </a:r>
            <a:r>
              <a:rPr lang="fr-CA" dirty="0"/>
              <a:t> the 2016 </a:t>
            </a:r>
            <a:r>
              <a:rPr lang="fr-CA" dirty="0" err="1"/>
              <a:t>tagging</a:t>
            </a:r>
            <a:r>
              <a:rPr lang="fr-CA" dirty="0"/>
              <a:t> </a:t>
            </a:r>
            <a:r>
              <a:rPr lang="fr-CA" dirty="0" err="1"/>
              <a:t>project</a:t>
            </a:r>
            <a:r>
              <a:rPr lang="fr-CA" dirty="0"/>
              <a:t> and </a:t>
            </a:r>
            <a:r>
              <a:rPr lang="fr-CA" dirty="0" err="1"/>
              <a:t>trawl</a:t>
            </a:r>
            <a:r>
              <a:rPr lang="fr-CA" dirty="0"/>
              <a:t> </a:t>
            </a:r>
            <a:r>
              <a:rPr lang="fr-CA" dirty="0" err="1"/>
              <a:t>survey</a:t>
            </a:r>
            <a:r>
              <a:rPr lang="fr-CA" dirty="0"/>
              <a:t>);</a:t>
            </a:r>
          </a:p>
          <a:p>
            <a:r>
              <a:rPr lang="fr-CA" dirty="0" err="1"/>
              <a:t>Preliminary</a:t>
            </a:r>
            <a:r>
              <a:rPr lang="fr-CA" dirty="0"/>
              <a:t> </a:t>
            </a:r>
            <a:r>
              <a:rPr lang="fr-CA" dirty="0" err="1"/>
              <a:t>results</a:t>
            </a:r>
            <a:r>
              <a:rPr lang="fr-CA" dirty="0"/>
              <a:t> </a:t>
            </a:r>
            <a:r>
              <a:rPr lang="fr-CA" dirty="0" err="1"/>
              <a:t>will</a:t>
            </a:r>
            <a:r>
              <a:rPr lang="fr-CA" dirty="0"/>
              <a:t> </a:t>
            </a:r>
            <a:r>
              <a:rPr lang="fr-CA" dirty="0" err="1"/>
              <a:t>be</a:t>
            </a:r>
            <a:r>
              <a:rPr lang="fr-CA" dirty="0"/>
              <a:t> </a:t>
            </a:r>
            <a:r>
              <a:rPr lang="fr-CA" dirty="0" err="1"/>
              <a:t>presented</a:t>
            </a:r>
            <a:r>
              <a:rPr lang="fr-CA" dirty="0"/>
              <a:t> at RAP in </a:t>
            </a:r>
            <a:r>
              <a:rPr lang="fr-CA" dirty="0" err="1"/>
              <a:t>January</a:t>
            </a:r>
            <a:r>
              <a:rPr lang="fr-CA" dirty="0"/>
              <a:t> 2017;</a:t>
            </a:r>
          </a:p>
          <a:p>
            <a:r>
              <a:rPr lang="en-CA" dirty="0"/>
              <a:t>Need more samples, but color sampling takes 1.5 minutes/individual onboard;</a:t>
            </a:r>
          </a:p>
          <a:p>
            <a:r>
              <a:rPr lang="en-CA" dirty="0"/>
              <a:t>Need blue tooth </a:t>
            </a:r>
            <a:r>
              <a:rPr lang="en-CA" dirty="0" err="1"/>
              <a:t>chromameter</a:t>
            </a:r>
            <a:r>
              <a:rPr lang="en-CA" dirty="0"/>
              <a:t> when this method is deemed to be efficient/usable;</a:t>
            </a:r>
          </a:p>
          <a:p>
            <a:endParaRPr lang="fr-CA" dirty="0"/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6476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 dirty="0" err="1"/>
              <a:t>Determination</a:t>
            </a:r>
            <a:r>
              <a:rPr lang="fr-CA" dirty="0"/>
              <a:t> of carapace conditions</a:t>
            </a:r>
            <a:endParaRPr lang="en-CA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377952"/>
            <a:ext cx="5112568" cy="25011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4005064"/>
            <a:ext cx="5112568" cy="2664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37403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Konica-MinoltaCR-400 Chroma Meter 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412776"/>
            <a:ext cx="4170677" cy="488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932040" y="1618910"/>
            <a:ext cx="37444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dirty="0"/>
              <a:t>Quantification of </a:t>
            </a:r>
            <a:r>
              <a:rPr lang="fr-CA" dirty="0" err="1"/>
              <a:t>color</a:t>
            </a:r>
            <a:r>
              <a:rPr lang="fr-CA" dirty="0"/>
              <a:t> in </a:t>
            </a:r>
            <a:r>
              <a:rPr lang="fr-CA" dirty="0" err="1"/>
              <a:t>order</a:t>
            </a:r>
            <a:r>
              <a:rPr lang="fr-CA" dirty="0"/>
              <a:t> to replace </a:t>
            </a:r>
            <a:r>
              <a:rPr lang="fr-CA" dirty="0" err="1"/>
              <a:t>highly</a:t>
            </a:r>
            <a:r>
              <a:rPr lang="fr-CA" dirty="0"/>
              <a:t> subjective </a:t>
            </a:r>
            <a:r>
              <a:rPr lang="fr-CA" dirty="0" err="1"/>
              <a:t>method</a:t>
            </a:r>
            <a:r>
              <a:rPr lang="fr-CA" dirty="0"/>
              <a:t> for the </a:t>
            </a:r>
            <a:r>
              <a:rPr lang="fr-CA" dirty="0" err="1"/>
              <a:t>determination</a:t>
            </a:r>
            <a:r>
              <a:rPr lang="fr-CA" dirty="0"/>
              <a:t> of  carapace conditions.</a:t>
            </a:r>
          </a:p>
          <a:p>
            <a:endParaRPr lang="fr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dirty="0"/>
              <a:t>L*a*b* </a:t>
            </a:r>
            <a:r>
              <a:rPr lang="fr-CA" dirty="0" err="1"/>
              <a:t>color</a:t>
            </a:r>
            <a:r>
              <a:rPr lang="fr-CA" dirty="0"/>
              <a:t> </a:t>
            </a:r>
            <a:r>
              <a:rPr lang="fr-CA" dirty="0" err="1"/>
              <a:t>space</a:t>
            </a:r>
            <a:r>
              <a:rPr lang="fr-CA" dirty="0"/>
              <a:t> (CIELAB) </a:t>
            </a:r>
            <a:r>
              <a:rPr lang="fr-CA" dirty="0" err="1"/>
              <a:t>is</a:t>
            </a:r>
            <a:r>
              <a:rPr lang="fr-CA" dirty="0"/>
              <a:t> </a:t>
            </a:r>
            <a:r>
              <a:rPr lang="fr-CA" dirty="0" err="1"/>
              <a:t>used</a:t>
            </a:r>
            <a:r>
              <a:rPr lang="fr-CA" dirty="0"/>
              <a:t> (L*: </a:t>
            </a:r>
            <a:r>
              <a:rPr lang="fr-CA" dirty="0" err="1"/>
              <a:t>lightness</a:t>
            </a:r>
            <a:r>
              <a:rPr lang="fr-CA" dirty="0"/>
              <a:t>, a* and b*: </a:t>
            </a:r>
            <a:r>
              <a:rPr lang="fr-CA" dirty="0" err="1"/>
              <a:t>Chromaticity</a:t>
            </a:r>
            <a:r>
              <a:rPr lang="fr-CA" dirty="0"/>
              <a:t> </a:t>
            </a:r>
            <a:r>
              <a:rPr lang="fr-CA" dirty="0" err="1"/>
              <a:t>coodinates</a:t>
            </a:r>
            <a:r>
              <a:rPr lang="fr-CA" dirty="0"/>
              <a:t>, a* + </a:t>
            </a:r>
            <a:r>
              <a:rPr lang="fr-CA" dirty="0" err="1"/>
              <a:t>red</a:t>
            </a:r>
            <a:r>
              <a:rPr lang="fr-CA" dirty="0"/>
              <a:t>, - green; b* + </a:t>
            </a:r>
            <a:r>
              <a:rPr lang="fr-CA" dirty="0" err="1"/>
              <a:t>yellow</a:t>
            </a:r>
            <a:r>
              <a:rPr lang="fr-CA" dirty="0"/>
              <a:t>, - </a:t>
            </a:r>
            <a:r>
              <a:rPr lang="fr-CA" dirty="0" err="1"/>
              <a:t>blue</a:t>
            </a:r>
            <a:r>
              <a:rPr lang="fr-CA" dirty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dirty="0" err="1"/>
              <a:t>Establish</a:t>
            </a:r>
            <a:r>
              <a:rPr lang="fr-CA" dirty="0"/>
              <a:t> </a:t>
            </a:r>
            <a:r>
              <a:rPr lang="fr-CA" dirty="0" err="1"/>
              <a:t>numerical</a:t>
            </a:r>
            <a:r>
              <a:rPr lang="fr-CA" dirty="0"/>
              <a:t> </a:t>
            </a:r>
            <a:r>
              <a:rPr lang="fr-CA" dirty="0" err="1"/>
              <a:t>criteria</a:t>
            </a:r>
            <a:r>
              <a:rPr lang="fr-CA" dirty="0"/>
              <a:t> for </a:t>
            </a:r>
            <a:r>
              <a:rPr lang="fr-CA" dirty="0" err="1"/>
              <a:t>each</a:t>
            </a:r>
            <a:r>
              <a:rPr lang="fr-CA" dirty="0"/>
              <a:t> carapace condition (Clean CC1-2, medium CC3,3M, </a:t>
            </a:r>
            <a:r>
              <a:rPr lang="fr-CA" dirty="0" err="1"/>
              <a:t>dirty</a:t>
            </a:r>
            <a:r>
              <a:rPr lang="fr-CA" dirty="0"/>
              <a:t> CC 4, </a:t>
            </a:r>
            <a:r>
              <a:rPr lang="fr-CA" dirty="0" err="1"/>
              <a:t>very</a:t>
            </a:r>
            <a:r>
              <a:rPr lang="fr-CA" dirty="0"/>
              <a:t> </a:t>
            </a:r>
            <a:r>
              <a:rPr lang="fr-CA" dirty="0" err="1"/>
              <a:t>dirty</a:t>
            </a:r>
            <a:r>
              <a:rPr lang="fr-CA" dirty="0"/>
              <a:t> CC5).</a:t>
            </a:r>
          </a:p>
          <a:p>
            <a:endParaRPr lang="fr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88217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1: Intestinal region of the carapace</a:t>
            </a:r>
            <a:br>
              <a:rPr lang="en-CA" dirty="0"/>
            </a:br>
            <a:endParaRPr lang="en-CA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412776"/>
            <a:ext cx="7305775" cy="4075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Oval 5"/>
          <p:cNvSpPr/>
          <p:nvPr/>
        </p:nvSpPr>
        <p:spPr>
          <a:xfrm>
            <a:off x="3780363" y="3748113"/>
            <a:ext cx="1239089" cy="1080120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8" name="Straight Connector 7"/>
          <p:cNvCxnSpPr/>
          <p:nvPr/>
        </p:nvCxnSpPr>
        <p:spPr>
          <a:xfrm>
            <a:off x="6516216" y="4288173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215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CA" dirty="0"/>
            </a:br>
            <a:br>
              <a:rPr lang="en-CA" dirty="0"/>
            </a:br>
            <a:br>
              <a:rPr lang="en-CA" dirty="0"/>
            </a:br>
            <a:r>
              <a:rPr lang="en-CA" dirty="0"/>
              <a:t>2: 3rd segment of the abdomen</a:t>
            </a:r>
            <a:br>
              <a:rPr lang="en-CA" dirty="0"/>
            </a:br>
            <a:br>
              <a:rPr lang="en-CA" dirty="0"/>
            </a:br>
            <a:br>
              <a:rPr lang="en-CA" dirty="0"/>
            </a:br>
            <a:endParaRPr lang="en-CA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9871" y="1398231"/>
            <a:ext cx="5904656" cy="4821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4509120"/>
            <a:ext cx="1292225" cy="1133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09672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3: </a:t>
            </a:r>
            <a:r>
              <a:rPr lang="en-CA" dirty="0" err="1"/>
              <a:t>Tracic</a:t>
            </a:r>
            <a:r>
              <a:rPr lang="en-CA" dirty="0"/>
              <a:t> </a:t>
            </a:r>
            <a:r>
              <a:rPr lang="en-CA" dirty="0" err="1"/>
              <a:t>sternite</a:t>
            </a:r>
            <a:endParaRPr lang="en-CA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484784"/>
            <a:ext cx="6397812" cy="5223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3464094"/>
            <a:ext cx="1292225" cy="1133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95239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274638"/>
            <a:ext cx="8784976" cy="1143000"/>
          </a:xfrm>
        </p:spPr>
        <p:txBody>
          <a:bodyPr>
            <a:normAutofit fontScale="90000"/>
          </a:bodyPr>
          <a:lstStyle/>
          <a:p>
            <a:r>
              <a:rPr lang="en-CA" dirty="0"/>
              <a:t>4: </a:t>
            </a:r>
            <a:r>
              <a:rPr lang="en-CA" dirty="0" err="1"/>
              <a:t>Merus</a:t>
            </a:r>
            <a:r>
              <a:rPr lang="en-CA" dirty="0"/>
              <a:t> of the 2nd </a:t>
            </a:r>
            <a:r>
              <a:rPr lang="en-CA" dirty="0" err="1"/>
              <a:t>pereopod</a:t>
            </a:r>
            <a:r>
              <a:rPr lang="en-CA" dirty="0"/>
              <a:t> (lower ventral side)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772815"/>
            <a:ext cx="7643027" cy="44506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6960" y="3430193"/>
            <a:ext cx="1292225" cy="1133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648070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5: </a:t>
            </a:r>
            <a:r>
              <a:rPr lang="en-CA" dirty="0" err="1"/>
              <a:t>Cheliped</a:t>
            </a:r>
            <a:r>
              <a:rPr lang="en-CA" dirty="0"/>
              <a:t> (lower ventral side) of the 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844824"/>
            <a:ext cx="6336704" cy="3905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6960" y="3430193"/>
            <a:ext cx="1292225" cy="1133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54570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Objective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989040"/>
          </a:xfrm>
        </p:spPr>
        <p:txBody>
          <a:bodyPr/>
          <a:lstStyle/>
          <a:p>
            <a:r>
              <a:rPr lang="fr-CA" dirty="0"/>
              <a:t>To replace subjective </a:t>
            </a:r>
            <a:r>
              <a:rPr lang="fr-CA" dirty="0" err="1"/>
              <a:t>naked</a:t>
            </a:r>
            <a:r>
              <a:rPr lang="fr-CA" dirty="0"/>
              <a:t> </a:t>
            </a:r>
            <a:r>
              <a:rPr lang="fr-CA" dirty="0" err="1"/>
              <a:t>eye</a:t>
            </a:r>
            <a:r>
              <a:rPr lang="fr-CA" dirty="0"/>
              <a:t> </a:t>
            </a:r>
            <a:r>
              <a:rPr lang="fr-CA" dirty="0" err="1"/>
              <a:t>determination</a:t>
            </a:r>
            <a:r>
              <a:rPr lang="fr-CA" dirty="0"/>
              <a:t> of </a:t>
            </a:r>
            <a:r>
              <a:rPr lang="fr-CA" dirty="0" err="1"/>
              <a:t>snow</a:t>
            </a:r>
            <a:r>
              <a:rPr lang="fr-CA" dirty="0"/>
              <a:t> </a:t>
            </a:r>
            <a:r>
              <a:rPr lang="fr-CA" dirty="0" err="1"/>
              <a:t>crab</a:t>
            </a:r>
            <a:r>
              <a:rPr lang="fr-CA" dirty="0"/>
              <a:t> carapace conditions </a:t>
            </a:r>
            <a:r>
              <a:rPr lang="fr-CA" dirty="0" err="1"/>
              <a:t>based</a:t>
            </a:r>
            <a:r>
              <a:rPr lang="fr-CA" dirty="0"/>
              <a:t> on the </a:t>
            </a:r>
            <a:r>
              <a:rPr lang="fr-CA" dirty="0" err="1"/>
              <a:t>degree</a:t>
            </a:r>
            <a:r>
              <a:rPr lang="fr-CA" dirty="0"/>
              <a:t> of </a:t>
            </a:r>
            <a:r>
              <a:rPr lang="fr-CA" dirty="0" err="1"/>
              <a:t>epibiont</a:t>
            </a:r>
            <a:r>
              <a:rPr lang="fr-CA" dirty="0"/>
              <a:t> </a:t>
            </a:r>
            <a:r>
              <a:rPr lang="fr-CA" dirty="0" err="1"/>
              <a:t>caverage</a:t>
            </a:r>
            <a:r>
              <a:rPr lang="fr-CA" dirty="0"/>
              <a:t> by a </a:t>
            </a:r>
            <a:r>
              <a:rPr lang="fr-CA" dirty="0" err="1"/>
              <a:t>numerical</a:t>
            </a:r>
            <a:r>
              <a:rPr lang="fr-CA" dirty="0"/>
              <a:t> (objective) </a:t>
            </a:r>
            <a:r>
              <a:rPr lang="fr-CA" dirty="0" err="1"/>
              <a:t>color</a:t>
            </a:r>
            <a:r>
              <a:rPr lang="fr-CA" dirty="0"/>
              <a:t> </a:t>
            </a:r>
            <a:r>
              <a:rPr lang="fr-CA" dirty="0" err="1"/>
              <a:t>measurement</a:t>
            </a:r>
            <a:r>
              <a:rPr lang="fr-CA" dirty="0"/>
              <a:t> </a:t>
            </a:r>
            <a:r>
              <a:rPr lang="fr-CA" dirty="0" err="1"/>
              <a:t>with</a:t>
            </a:r>
            <a:r>
              <a:rPr lang="fr-CA" dirty="0"/>
              <a:t> a </a:t>
            </a:r>
            <a:r>
              <a:rPr lang="fr-CA" dirty="0" err="1"/>
              <a:t>chromameter</a:t>
            </a:r>
            <a:r>
              <a:rPr lang="fr-CA" dirty="0"/>
              <a:t>;</a:t>
            </a:r>
          </a:p>
          <a:p>
            <a:r>
              <a:rPr lang="fr-CA" dirty="0"/>
              <a:t>Chose a best position for carapace condition </a:t>
            </a:r>
            <a:r>
              <a:rPr lang="fr-CA" dirty="0" err="1"/>
              <a:t>measurement</a:t>
            </a:r>
            <a:r>
              <a:rPr lang="fr-CA" dirty="0"/>
              <a:t> </a:t>
            </a:r>
            <a:r>
              <a:rPr lang="fr-CA" dirty="0" err="1"/>
              <a:t>with</a:t>
            </a:r>
            <a:r>
              <a:rPr lang="fr-CA" dirty="0"/>
              <a:t> a </a:t>
            </a:r>
            <a:r>
              <a:rPr lang="fr-CA" dirty="0" err="1"/>
              <a:t>chromameter</a:t>
            </a:r>
            <a:r>
              <a:rPr lang="fr-CA" dirty="0"/>
              <a:t>;</a:t>
            </a:r>
          </a:p>
          <a:p>
            <a:endParaRPr lang="fr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17532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378</Words>
  <Application>Microsoft Office PowerPoint</Application>
  <PresentationFormat>On-screen Show (4:3)</PresentationFormat>
  <Paragraphs>30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Chromameter measurements for determination of carapace conditions</vt:lpstr>
      <vt:lpstr>Determination of carapace conditions</vt:lpstr>
      <vt:lpstr>Konica-MinoltaCR-400 Chroma Meter </vt:lpstr>
      <vt:lpstr>1: Intestinal region of the carapace </vt:lpstr>
      <vt:lpstr>   2: 3rd segment of the abdomen   </vt:lpstr>
      <vt:lpstr>3: Tracic sternite</vt:lpstr>
      <vt:lpstr>4: Merus of the 2nd pereopod (lower ventral side)</vt:lpstr>
      <vt:lpstr>5: Cheliped (lower ventral side) of the </vt:lpstr>
      <vt:lpstr>Objective</vt:lpstr>
      <vt:lpstr>Notes</vt:lpstr>
    </vt:vector>
  </TitlesOfParts>
  <Company>DFO-MPO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Colorimeter measurements For Carapace condition</dc:title>
  <dc:creator>DFO-MPO</dc:creator>
  <cp:lastModifiedBy>Surette, Tobie</cp:lastModifiedBy>
  <cp:revision>16</cp:revision>
  <cp:lastPrinted>2016-05-31T16:10:59Z</cp:lastPrinted>
  <dcterms:created xsi:type="dcterms:W3CDTF">2015-10-01T16:57:05Z</dcterms:created>
  <dcterms:modified xsi:type="dcterms:W3CDTF">2023-06-22T17:26:48Z</dcterms:modified>
</cp:coreProperties>
</file>

<file path=docProps/thumbnail.jpeg>
</file>